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0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BA39D"/>
    <a:srgbClr val="E840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7" autoAdjust="0"/>
  </p:normalViewPr>
  <p:slideViewPr>
    <p:cSldViewPr>
      <p:cViewPr varScale="1">
        <p:scale>
          <a:sx n="102" d="100"/>
          <a:sy n="102" d="100"/>
        </p:scale>
        <p:origin x="-18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CEAFB-2FB2-4A84-83F6-E61F2A2A0FA7}" type="datetimeFigureOut">
              <a:rPr lang="hr-HR" smtClean="0"/>
              <a:pPr/>
              <a:t>11.8.2021.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3144B-4988-4100-B781-9DA60F7A5C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12277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b="1" dirty="0" smtClean="0"/>
              <a:t>Priroda 5</a:t>
            </a:r>
          </a:p>
          <a:p>
            <a:pPr algn="r"/>
            <a:r>
              <a:rPr lang="hr-HR" sz="3200" b="1" dirty="0" smtClean="0"/>
              <a:t>ŠK</a:t>
            </a:r>
            <a:endParaRPr lang="hr-HR" sz="3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4aec2854-c26e-4cce-b9e0-e2d1079d413d/" TargetMode="External"/><Relationship Id="rId2" Type="http://schemas.openxmlformats.org/officeDocument/2006/relationships/hyperlink" Target="https://www.e-sfera.hr/dodatni-digitalni-sadrzaji/4aec2854-c26e-4cce-b9e0-e2d1079d413d/?jumpTo=section_2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4aec2854-c26e-4cce-b9e0-e2d1079d413d/" TargetMode="External"/><Relationship Id="rId2" Type="http://schemas.openxmlformats.org/officeDocument/2006/relationships/hyperlink" Target="https://www.e-sfera.hr/dodatni-digitalni-sadrzaji/4aec2854-c26e-4cce-b9e0-e2d1079d413d/?jumpTo=section_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e-sfera.hr/dodatni-digitalni-sadrzaji/4aec2854-c26e-4cce-b9e0-e2d1079d413d/?jumpTo=section_2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136904" cy="3456384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ISTRAŽUJEMO VAŽNOST TLA</a:t>
            </a:r>
            <a:r>
              <a:rPr lang="hr-HR" b="1" dirty="0">
                <a:solidFill>
                  <a:srgbClr val="2BA39D"/>
                </a:solidFill>
                <a:latin typeface="Arial Black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Arial Black" pitchFamily="34" charset="0"/>
              </a:rPr>
            </a:br>
            <a:endParaRPr lang="en-US" b="1" dirty="0">
              <a:solidFill>
                <a:srgbClr val="2BA39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86E13D22-5439-4598-B325-CEEFA88C4E84}"/>
              </a:ext>
            </a:extLst>
          </p:cNvPr>
          <p:cNvSpPr txBox="1"/>
          <p:nvPr/>
        </p:nvSpPr>
        <p:spPr>
          <a:xfrm>
            <a:off x="755576" y="1124744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Za kraj izradite umnu </a:t>
            </a:r>
            <a:r>
              <a:rPr lang="hr-HR" sz="2800" dirty="0" smtClean="0">
                <a:solidFill>
                  <a:schemeClr val="tx2"/>
                </a:solidFill>
              </a:rPr>
              <a:t>mapu</a:t>
            </a:r>
            <a:endParaRPr lang="hr-HR" sz="2000" dirty="0"/>
          </a:p>
          <a:p>
            <a:r>
              <a:rPr lang="hr-HR" sz="2000" dirty="0"/>
              <a:t>Uzmite veći papir i pripremite flomastere u boji.</a:t>
            </a:r>
          </a:p>
          <a:p>
            <a:r>
              <a:rPr lang="hr-HR" sz="2000" dirty="0"/>
              <a:t>Na sredinu papira upišite naslov teme SASTAV I SVOJSTVA TLA.</a:t>
            </a:r>
          </a:p>
          <a:p>
            <a:r>
              <a:rPr lang="hr-HR" sz="2000" dirty="0" smtClean="0"/>
              <a:t>Povlačite </a:t>
            </a:r>
            <a:r>
              <a:rPr lang="hr-HR" sz="2000" dirty="0"/>
              <a:t>deblje grane s ključnim pojmovima koje se zatim granaju na ogranke na koje se upisuju važni pojmovi.</a:t>
            </a:r>
          </a:p>
          <a:p>
            <a:r>
              <a:rPr lang="hr-HR" sz="2000" dirty="0"/>
              <a:t>Umnu mapu možete izraditi i koristeći se alatom Mind-Map-online.de</a:t>
            </a:r>
          </a:p>
          <a:p>
            <a:endParaRPr lang="hr-HR" sz="2000" dirty="0"/>
          </a:p>
          <a:p>
            <a:endParaRPr lang="hr-HR" sz="2000" dirty="0"/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3A290A1F-B309-44F8-8B51-5CD1B58A1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5760640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6748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464E3D14-745D-42BD-A72B-7E300B22C4D4}"/>
              </a:ext>
            </a:extLst>
          </p:cNvPr>
          <p:cNvSpPr txBox="1"/>
          <p:nvPr/>
        </p:nvSpPr>
        <p:spPr>
          <a:xfrm>
            <a:off x="3203848" y="3501008"/>
            <a:ext cx="448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hlinkClick r:id="rId2"/>
              </a:rPr>
              <a:t>Provjerite svoje znanje</a:t>
            </a:r>
            <a:endParaRPr lang="hr-HR" sz="2400" dirty="0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="" xmlns:a16="http://schemas.microsoft.com/office/drawing/2014/main" id="{221D35B2-0DCA-4527-8479-A7F50A7C1346}"/>
              </a:ext>
            </a:extLst>
          </p:cNvPr>
          <p:cNvSpPr/>
          <p:nvPr/>
        </p:nvSpPr>
        <p:spPr>
          <a:xfrm>
            <a:off x="1043608" y="1340768"/>
            <a:ext cx="4032448" cy="1440160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dirty="0">
                <a:solidFill>
                  <a:schemeClr val="tx1"/>
                </a:solidFill>
              </a:rPr>
              <a:t>Sad znam i ovo</a:t>
            </a:r>
            <a:r>
              <a:rPr lang="hr-HR" sz="2000" dirty="0">
                <a:solidFill>
                  <a:schemeClr val="tx1"/>
                </a:solidFill>
              </a:rPr>
              <a:t>: svojstva tla, vrste tla, </a:t>
            </a:r>
            <a:r>
              <a:rPr lang="hr-HR" sz="2000" dirty="0" err="1">
                <a:solidFill>
                  <a:schemeClr val="tx1"/>
                </a:solidFill>
              </a:rPr>
              <a:t>vlažnnost</a:t>
            </a:r>
            <a:r>
              <a:rPr lang="hr-HR" sz="2000" dirty="0">
                <a:solidFill>
                  <a:schemeClr val="tx1"/>
                </a:solidFill>
              </a:rPr>
              <a:t> tla, plodnost tla, razlagači, mineralne tvari, humus, gnojivo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9A61F83D-773D-411B-A611-3B42A090C4A7}"/>
              </a:ext>
            </a:extLst>
          </p:cNvPr>
          <p:cNvSpPr txBox="1"/>
          <p:nvPr/>
        </p:nvSpPr>
        <p:spPr>
          <a:xfrm rot="10800000" flipV="1">
            <a:off x="3707904" y="4797152"/>
            <a:ext cx="345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hlinkClick r:id="rId3"/>
              </a:rPr>
              <a:t>Zanimljivosti</a:t>
            </a:r>
            <a:endParaRPr lang="hr-HR" sz="2400" dirty="0"/>
          </a:p>
        </p:txBody>
      </p:sp>
      <p:pic>
        <p:nvPicPr>
          <p:cNvPr id="6" name="Picture 2" descr="C:\Users\sk-mpovalec\AppData\Local\Microsoft\Windows\INetCache\IE\2OO1XIW5\1200px-Arrow_down_red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233698" y="4255135"/>
            <a:ext cx="1183594" cy="1547549"/>
          </a:xfrm>
          <a:prstGeom prst="rect">
            <a:avLst/>
          </a:prstGeom>
          <a:noFill/>
        </p:spPr>
      </p:pic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90CD1A58-942F-476F-816B-9F5EEE0CE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60" y="3429000"/>
            <a:ext cx="864095" cy="77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5279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="" xmlns:a16="http://schemas.microsoft.com/office/drawing/2014/main" id="{01895635-B7B8-4E64-B75A-1D29D0AA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> </a:t>
            </a:r>
            <a:br>
              <a:rPr lang="en-US" sz="1100" kern="1200"/>
            </a:br>
            <a:endParaRPr lang="en-US" sz="1100" kern="1200"/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4082F00B-A2DD-4661-9192-A12C78EC57C1}"/>
              </a:ext>
            </a:extLst>
          </p:cNvPr>
          <p:cNvSpPr txBox="1"/>
          <p:nvPr/>
        </p:nvSpPr>
        <p:spPr>
          <a:xfrm>
            <a:off x="827584" y="1124744"/>
            <a:ext cx="7859216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endParaRPr lang="hr-HR" sz="36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r>
              <a:rPr lang="en-US" sz="2800" dirty="0"/>
              <a:t> </a:t>
            </a:r>
            <a:r>
              <a:rPr lang="hr-HR" sz="2800" dirty="0"/>
              <a:t>           </a:t>
            </a:r>
            <a:endParaRPr lang="en-US" sz="2800" dirty="0"/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94782F9B-049B-4B76-932B-B7B157D533C4}"/>
              </a:ext>
            </a:extLst>
          </p:cNvPr>
          <p:cNvSpPr txBox="1"/>
          <p:nvPr/>
        </p:nvSpPr>
        <p:spPr>
          <a:xfrm>
            <a:off x="467544" y="112474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chemeClr val="tx2"/>
                </a:solidFill>
              </a:rPr>
              <a:t>Istražujemo sastav i svojstva tla 2.dio</a:t>
            </a:r>
          </a:p>
        </p:txBody>
      </p:sp>
      <p:pic>
        <p:nvPicPr>
          <p:cNvPr id="2" name="Picture 2" descr="Mushrooms, Fungus, Fungi, Moss, Ground, Forest, Nature">
            <a:extLst>
              <a:ext uri="{FF2B5EF4-FFF2-40B4-BE49-F238E27FC236}">
                <a16:creationId xmlns="" xmlns:a16="http://schemas.microsoft.com/office/drawing/2014/main" id="{6023C742-E95E-457F-8D54-9822BC6A0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092280" cy="3989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7EB777F0-D424-430E-AE00-969B3B021D24}"/>
              </a:ext>
            </a:extLst>
          </p:cNvPr>
          <p:cNvSpPr txBox="1"/>
          <p:nvPr/>
        </p:nvSpPr>
        <p:spPr>
          <a:xfrm>
            <a:off x="539552" y="47667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pPr marL="342900" indent="-342900">
              <a:buAutoNum type="arabicPeriod"/>
            </a:pPr>
            <a:endParaRPr lang="hr-HR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="" xmlns:a16="http://schemas.microsoft.com/office/drawing/2014/main" id="{040E55D3-40C6-4D32-9F13-6062C418B863}"/>
              </a:ext>
            </a:extLst>
          </p:cNvPr>
          <p:cNvSpPr/>
          <p:nvPr/>
        </p:nvSpPr>
        <p:spPr>
          <a:xfrm>
            <a:off x="179512" y="1916832"/>
            <a:ext cx="4536504" cy="30857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b="1" dirty="0">
                <a:solidFill>
                  <a:schemeClr val="tx2"/>
                </a:solidFill>
              </a:rPr>
              <a:t>Ponovimo naučeno…</a:t>
            </a:r>
          </a:p>
          <a:p>
            <a:r>
              <a:rPr lang="hr-HR" sz="2400" dirty="0"/>
              <a:t>Promotrite prikazanu sliku  i odgovorite na pitanja:</a:t>
            </a:r>
          </a:p>
          <a:p>
            <a:pPr marL="342900" indent="-342900">
              <a:buAutoNum type="arabicPeriod"/>
            </a:pPr>
            <a:r>
              <a:rPr lang="hr-HR" sz="2400" dirty="0"/>
              <a:t>O čemu ovise svojstva tla?</a:t>
            </a:r>
          </a:p>
          <a:p>
            <a:pPr marL="342900" indent="-342900">
              <a:buAutoNum type="arabicPeriod"/>
            </a:pPr>
            <a:r>
              <a:rPr lang="hr-HR" sz="2400" dirty="0"/>
              <a:t>Što ispunjava prostore između čestica tla?</a:t>
            </a:r>
          </a:p>
          <a:p>
            <a:pPr marL="342900" indent="-342900">
              <a:buAutoNum type="arabicPeriod"/>
            </a:pPr>
            <a:r>
              <a:rPr lang="hr-HR" sz="2400" dirty="0"/>
              <a:t>Koja živa bića nastanjuju </a:t>
            </a:r>
            <a:r>
              <a:rPr lang="hr-HR" sz="2400" dirty="0" smtClean="0"/>
              <a:t>tlo?</a:t>
            </a:r>
            <a:endParaRPr lang="hr-HR" sz="2400" dirty="0"/>
          </a:p>
        </p:txBody>
      </p:sp>
      <p:pic>
        <p:nvPicPr>
          <p:cNvPr id="9" name="Slika 8" descr="Slika na kojoj se prikazuje karta&#10;&#10;Opis je automatski generiran">
            <a:extLst>
              <a:ext uri="{FF2B5EF4-FFF2-40B4-BE49-F238E27FC236}">
                <a16:creationId xmlns="" xmlns:a16="http://schemas.microsoft.com/office/drawing/2014/main" id="{BE77B42F-6310-4445-A495-9EF96BDF4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4149610" cy="33101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974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388BB379-1627-4A6F-9057-214BDDC9486B}"/>
              </a:ext>
            </a:extLst>
          </p:cNvPr>
          <p:cNvSpPr txBox="1"/>
          <p:nvPr/>
        </p:nvSpPr>
        <p:spPr>
          <a:xfrm>
            <a:off x="755576" y="1196752"/>
            <a:ext cx="648072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Plodnost tla</a:t>
            </a:r>
          </a:p>
          <a:p>
            <a:endParaRPr lang="hr-HR" dirty="0"/>
          </a:p>
          <a:p>
            <a:r>
              <a:rPr lang="hr-HR" sz="2400" dirty="0">
                <a:hlinkClick r:id="rId2"/>
              </a:rPr>
              <a:t>Istraži koje su vrste tla u okolici tvoje </a:t>
            </a:r>
            <a:r>
              <a:rPr lang="hr-HR" sz="2400" dirty="0" smtClean="0">
                <a:hlinkClick r:id="rId2"/>
              </a:rPr>
              <a:t>škole DDS</a:t>
            </a:r>
            <a:endParaRPr lang="hr-HR" sz="2400" dirty="0"/>
          </a:p>
          <a:p>
            <a:endParaRPr lang="hr-HR" sz="2400" dirty="0">
              <a:hlinkClick r:id="rId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F764027-727E-472B-8D09-A0D667359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1916832"/>
            <a:ext cx="659425" cy="51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9CAB9545-4D03-47E0-B028-70AEB4A0AB71}"/>
              </a:ext>
            </a:extLst>
          </p:cNvPr>
          <p:cNvSpPr txBox="1"/>
          <p:nvPr/>
        </p:nvSpPr>
        <p:spPr>
          <a:xfrm>
            <a:off x="2735288" y="2420888"/>
            <a:ext cx="6408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Tla mogu biti različitih boja.</a:t>
            </a:r>
          </a:p>
          <a:p>
            <a:endParaRPr lang="hr-HR" dirty="0"/>
          </a:p>
        </p:txBody>
      </p:sp>
      <p:pic>
        <p:nvPicPr>
          <p:cNvPr id="6" name="Slika 5" descr="Slika na kojoj se prikazuje tlo, na otvorenom, voće, suho&#10;&#10;Opis je automatski generiran">
            <a:extLst>
              <a:ext uri="{FF2B5EF4-FFF2-40B4-BE49-F238E27FC236}">
                <a16:creationId xmlns="" xmlns:a16="http://schemas.microsoft.com/office/drawing/2014/main" id="{382F8A4C-BEBB-4DEF-B659-5BF82A4DD1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87100"/>
            <a:ext cx="3960440" cy="265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lačić: strelica prema gore 6">
            <a:extLst>
              <a:ext uri="{FF2B5EF4-FFF2-40B4-BE49-F238E27FC236}">
                <a16:creationId xmlns="" xmlns:a16="http://schemas.microsoft.com/office/drawing/2014/main" id="{ABC319C8-271A-4F44-A355-3F799A4102D3}"/>
              </a:ext>
            </a:extLst>
          </p:cNvPr>
          <p:cNvSpPr/>
          <p:nvPr/>
        </p:nvSpPr>
        <p:spPr>
          <a:xfrm>
            <a:off x="1691030" y="5202854"/>
            <a:ext cx="1656184" cy="1152128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tlo crvene boje </a:t>
            </a:r>
            <a:r>
              <a:rPr lang="hr-HR" dirty="0" smtClean="0"/>
              <a:t>– </a:t>
            </a:r>
            <a:r>
              <a:rPr lang="hr-HR" dirty="0"/>
              <a:t>crvenica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BBC50C3B-BE63-45AC-8F6C-86A0362F52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93426"/>
            <a:ext cx="3965086" cy="2623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lačić: strelica prema gore 9">
            <a:extLst>
              <a:ext uri="{FF2B5EF4-FFF2-40B4-BE49-F238E27FC236}">
                <a16:creationId xmlns="" xmlns:a16="http://schemas.microsoft.com/office/drawing/2014/main" id="{1CEF6467-173B-4095-8854-ED09BF4520C6}"/>
              </a:ext>
            </a:extLst>
          </p:cNvPr>
          <p:cNvSpPr/>
          <p:nvPr/>
        </p:nvSpPr>
        <p:spPr>
          <a:xfrm>
            <a:off x="5940152" y="5229200"/>
            <a:ext cx="1656184" cy="1152128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Žućkasto tlo – glina ili ilovača</a:t>
            </a:r>
          </a:p>
        </p:txBody>
      </p:sp>
    </p:spTree>
    <p:extLst>
      <p:ext uri="{BB962C8B-B14F-4D97-AF65-F5344CB8AC3E}">
        <p14:creationId xmlns="" xmlns:p14="http://schemas.microsoft.com/office/powerpoint/2010/main" val="201238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priroda, stijena&#10;&#10;Opis je automatski generiran">
            <a:extLst>
              <a:ext uri="{FF2B5EF4-FFF2-40B4-BE49-F238E27FC236}">
                <a16:creationId xmlns="" xmlns:a16="http://schemas.microsoft.com/office/drawing/2014/main" id="{916116EA-3ED2-42BC-9C42-E06433FFF1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3059559" cy="2040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lačić: strelica prema gore 3">
            <a:extLst>
              <a:ext uri="{FF2B5EF4-FFF2-40B4-BE49-F238E27FC236}">
                <a16:creationId xmlns="" xmlns:a16="http://schemas.microsoft.com/office/drawing/2014/main" id="{D8ADCD65-B7BF-401C-83B3-00F46E44F1BE}"/>
              </a:ext>
            </a:extLst>
          </p:cNvPr>
          <p:cNvSpPr/>
          <p:nvPr/>
        </p:nvSpPr>
        <p:spPr>
          <a:xfrm>
            <a:off x="1259632" y="2852936"/>
            <a:ext cx="1728192" cy="1080120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dirty="0"/>
              <a:t>tlo sive boje </a:t>
            </a:r>
            <a:r>
              <a:rPr lang="hr-HR" dirty="0" smtClean="0"/>
              <a:t>– lapor</a:t>
            </a:r>
            <a:endParaRPr lang="hr-HR" dirty="0"/>
          </a:p>
        </p:txBody>
      </p:sp>
      <p:pic>
        <p:nvPicPr>
          <p:cNvPr id="6" name="Slika 5" descr="Slika na kojoj se prikazuje tlo&#10;&#10;Opis je automatski generiran">
            <a:extLst>
              <a:ext uri="{FF2B5EF4-FFF2-40B4-BE49-F238E27FC236}">
                <a16:creationId xmlns="" xmlns:a16="http://schemas.microsoft.com/office/drawing/2014/main" id="{EB97EBDA-E7FA-4B17-ABAA-32B3A64FA4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68760"/>
            <a:ext cx="3150973" cy="214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lačić: strelica prema gore 6">
            <a:extLst>
              <a:ext uri="{FF2B5EF4-FFF2-40B4-BE49-F238E27FC236}">
                <a16:creationId xmlns="" xmlns:a16="http://schemas.microsoft.com/office/drawing/2014/main" id="{71E1279D-EFD6-4CD6-AF6D-6B2BEF03E048}"/>
              </a:ext>
            </a:extLst>
          </p:cNvPr>
          <p:cNvSpPr/>
          <p:nvPr/>
        </p:nvSpPr>
        <p:spPr>
          <a:xfrm>
            <a:off x="6084168" y="2924944"/>
            <a:ext cx="1728192" cy="1080120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dirty="0"/>
              <a:t>tlo crne boje </a:t>
            </a:r>
            <a:r>
              <a:rPr lang="hr-HR" dirty="0" smtClean="0"/>
              <a:t>– crnica</a:t>
            </a:r>
            <a:endParaRPr lang="hr-HR" dirty="0"/>
          </a:p>
        </p:txBody>
      </p:sp>
      <p:pic>
        <p:nvPicPr>
          <p:cNvPr id="9" name="Slika 8" descr="Slika na kojoj se prikazuje nebo, trava, na otvorenom, priroda&#10;&#10;Opis je automatski generiran">
            <a:extLst>
              <a:ext uri="{FF2B5EF4-FFF2-40B4-BE49-F238E27FC236}">
                <a16:creationId xmlns="" xmlns:a16="http://schemas.microsoft.com/office/drawing/2014/main" id="{317BCCDC-41F7-41EC-A5B9-D55094F175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69060"/>
            <a:ext cx="3775560" cy="2609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4365104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Crnica se najčešće nalazi u listopadnoj šumi.</a:t>
            </a:r>
          </a:p>
          <a:p>
            <a:endParaRPr lang="hr-HR" dirty="0" smtClean="0"/>
          </a:p>
          <a:p>
            <a:r>
              <a:rPr lang="hr-HR" dirty="0" smtClean="0"/>
              <a:t>Razgradnjom otpalog lišća, grančica i uginulih organizama nastaje humus. </a:t>
            </a:r>
          </a:p>
          <a:p>
            <a:endParaRPr lang="hr-HR" b="1" dirty="0" smtClean="0"/>
          </a:p>
          <a:p>
            <a:r>
              <a:rPr lang="hr-HR" b="1" dirty="0" smtClean="0"/>
              <a:t>Humus </a:t>
            </a:r>
            <a:r>
              <a:rPr lang="hr-HR" dirty="0" smtClean="0"/>
              <a:t>je rahla tvar tamnosmeđe do crne boje i najzaslužnija je za njegovu plodnost.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79888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4937508D-6949-40E1-8251-DD1B53FF5D47}"/>
              </a:ext>
            </a:extLst>
          </p:cNvPr>
          <p:cNvSpPr txBox="1"/>
          <p:nvPr/>
        </p:nvSpPr>
        <p:spPr>
          <a:xfrm>
            <a:off x="611560" y="112474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Kiselost tla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DB8BA3DB-01FD-43DA-9232-1DBC2597639A}"/>
              </a:ext>
            </a:extLst>
          </p:cNvPr>
          <p:cNvSpPr txBox="1"/>
          <p:nvPr/>
        </p:nvSpPr>
        <p:spPr>
          <a:xfrm>
            <a:off x="611560" y="1628800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Tla mogu imati različitu kiselost.</a:t>
            </a:r>
          </a:p>
          <a:p>
            <a:r>
              <a:rPr lang="hr-HR" sz="2400" dirty="0"/>
              <a:t>Razgradnjom otpalih iglica bora, smreke i tise u tlo se otpuštaju kiseline.</a:t>
            </a:r>
          </a:p>
          <a:p>
            <a:r>
              <a:rPr lang="hr-HR" sz="2400" dirty="0"/>
              <a:t>Biljke ne vole kisela tla, međutim na njemu će dobro uspijevati borovnica, božikovina, bijela topola.</a:t>
            </a:r>
          </a:p>
        </p:txBody>
      </p:sp>
      <p:pic>
        <p:nvPicPr>
          <p:cNvPr id="5" name="Slika 4" descr="Slika na kojoj se prikazuje trava, na otvorenom, stablo, biljka&#10;&#10;Opis je automatski generiran">
            <a:extLst>
              <a:ext uri="{FF2B5EF4-FFF2-40B4-BE49-F238E27FC236}">
                <a16:creationId xmlns="" xmlns:a16="http://schemas.microsoft.com/office/drawing/2014/main" id="{D8EB8E7E-2DDD-4841-A02F-8E870A70C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3016"/>
            <a:ext cx="4032448" cy="297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lipsa 5">
            <a:extLst>
              <a:ext uri="{FF2B5EF4-FFF2-40B4-BE49-F238E27FC236}">
                <a16:creationId xmlns="" xmlns:a16="http://schemas.microsoft.com/office/drawing/2014/main" id="{923687C2-C6DB-4941-A9BB-AB80AAD8148B}"/>
              </a:ext>
            </a:extLst>
          </p:cNvPr>
          <p:cNvSpPr/>
          <p:nvPr/>
        </p:nvSpPr>
        <p:spPr>
          <a:xfrm>
            <a:off x="683568" y="5805264"/>
            <a:ext cx="1584176" cy="6480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borovnica</a:t>
            </a:r>
          </a:p>
        </p:txBody>
      </p:sp>
      <p:pic>
        <p:nvPicPr>
          <p:cNvPr id="8" name="Slika 7" descr="Slika na kojoj se prikazuje na otvorenom, gljive, biljka, list&#10;&#10;Opis je automatski generiran">
            <a:extLst>
              <a:ext uri="{FF2B5EF4-FFF2-40B4-BE49-F238E27FC236}">
                <a16:creationId xmlns="" xmlns:a16="http://schemas.microsoft.com/office/drawing/2014/main" id="{58F718E2-1926-43F6-A5C1-0853D590A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4"/>
            <a:ext cx="4032448" cy="2844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Elipsa 8">
            <a:extLst>
              <a:ext uri="{FF2B5EF4-FFF2-40B4-BE49-F238E27FC236}">
                <a16:creationId xmlns="" xmlns:a16="http://schemas.microsoft.com/office/drawing/2014/main" id="{B99E94C0-8AB7-46F6-A99C-2239E125A251}"/>
              </a:ext>
            </a:extLst>
          </p:cNvPr>
          <p:cNvSpPr/>
          <p:nvPr/>
        </p:nvSpPr>
        <p:spPr>
          <a:xfrm>
            <a:off x="6948264" y="5733256"/>
            <a:ext cx="1704242" cy="6480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božikovina</a:t>
            </a:r>
          </a:p>
        </p:txBody>
      </p:sp>
    </p:spTree>
    <p:extLst>
      <p:ext uri="{BB962C8B-B14F-4D97-AF65-F5344CB8AC3E}">
        <p14:creationId xmlns="" xmlns:p14="http://schemas.microsoft.com/office/powerpoint/2010/main" val="144724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narančasto, voće, limun, voćno piće&#10;&#10;Opis je automatski generiran">
            <a:extLst>
              <a:ext uri="{FF2B5EF4-FFF2-40B4-BE49-F238E27FC236}">
                <a16:creationId xmlns="" xmlns:a16="http://schemas.microsoft.com/office/drawing/2014/main" id="{1EE9373A-B05B-49EA-A623-152962B7F9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" y="3140968"/>
            <a:ext cx="4968552" cy="3312857"/>
          </a:xfrm>
          <a:prstGeom prst="rect">
            <a:avLst/>
          </a:prstGeom>
        </p:spPr>
      </p:pic>
      <p:sp>
        <p:nvSpPr>
          <p:cNvPr id="2" name="Oblak 1">
            <a:extLst>
              <a:ext uri="{FF2B5EF4-FFF2-40B4-BE49-F238E27FC236}">
                <a16:creationId xmlns="" xmlns:a16="http://schemas.microsoft.com/office/drawing/2014/main" id="{2AC11EAE-0F23-4DA3-8B4B-5B5B5CF63F57}"/>
              </a:ext>
            </a:extLst>
          </p:cNvPr>
          <p:cNvSpPr/>
          <p:nvPr/>
        </p:nvSpPr>
        <p:spPr>
          <a:xfrm>
            <a:off x="467544" y="1268760"/>
            <a:ext cx="3096344" cy="223224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Prisjetite se i objasnite kako možemo dokazati kiselost neke otopine.</a:t>
            </a:r>
          </a:p>
        </p:txBody>
      </p:sp>
      <p:pic>
        <p:nvPicPr>
          <p:cNvPr id="6" name="Slika 5" descr="Slika na kojoj se prikazuje tekst, posjetnica&#10;&#10;Opis je automatski generiran">
            <a:extLst>
              <a:ext uri="{FF2B5EF4-FFF2-40B4-BE49-F238E27FC236}">
                <a16:creationId xmlns="" xmlns:a16="http://schemas.microsoft.com/office/drawing/2014/main" id="{A2CCF42F-AB8D-4C65-9DA8-C4E3C866C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4022374" cy="260982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B6B82AB8-CE1A-4342-9AAE-3923952712D6}"/>
              </a:ext>
            </a:extLst>
          </p:cNvPr>
          <p:cNvSpPr txBox="1"/>
          <p:nvPr/>
        </p:nvSpPr>
        <p:spPr>
          <a:xfrm>
            <a:off x="5076056" y="494116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hlinkClick r:id="rId4"/>
              </a:rPr>
              <a:t>Istražite kiselost </a:t>
            </a:r>
            <a:r>
              <a:rPr lang="hr-HR" sz="2400" dirty="0" smtClean="0">
                <a:hlinkClick r:id="rId4"/>
              </a:rPr>
              <a:t>tla DDS</a:t>
            </a:r>
            <a:endParaRPr lang="hr-HR" sz="2400" dirty="0"/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FD1D6367-7746-4E76-8620-0FFEEF2C2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4941168"/>
            <a:ext cx="652151" cy="58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77129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B91D124D-E4A1-45CB-8883-F5FE5F6080C8}"/>
              </a:ext>
            </a:extLst>
          </p:cNvPr>
          <p:cNvSpPr txBox="1"/>
          <p:nvPr/>
        </p:nvSpPr>
        <p:spPr>
          <a:xfrm>
            <a:off x="539552" y="1196752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Mineralne tvari u tlu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771EDFDB-0269-494F-B0E7-82D6370AD523}"/>
              </a:ext>
            </a:extLst>
          </p:cNvPr>
          <p:cNvSpPr txBox="1"/>
          <p:nvPr/>
        </p:nvSpPr>
        <p:spPr>
          <a:xfrm>
            <a:off x="755576" y="1628800"/>
            <a:ext cx="7704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Mineralne tvari u tlo dospijevaju otapanjem stijena i razgradnjom uginulih organizama.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Željezo, kalcij i magnezij su mineralne tvari nužne za rast i razvoj biljke.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Dušik je biljkama nužan za rast i razvoj no biljke ga iz zraka ne mogu vezati.</a:t>
            </a:r>
          </a:p>
          <a:p>
            <a:endParaRPr lang="hr-HR" dirty="0"/>
          </a:p>
        </p:txBody>
      </p:sp>
      <p:pic>
        <p:nvPicPr>
          <p:cNvPr id="5" name="Slika 4" descr="Slika na kojoj se prikazuje biljka&#10;&#10;Opis je automatski generiran">
            <a:extLst>
              <a:ext uri="{FF2B5EF4-FFF2-40B4-BE49-F238E27FC236}">
                <a16:creationId xmlns="" xmlns:a16="http://schemas.microsoft.com/office/drawing/2014/main" id="{3F82271A-8F6A-4BD2-8A73-2E0B92D56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28" y="3574282"/>
            <a:ext cx="3599688" cy="280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lačić: strelica ulijevo 5">
            <a:extLst>
              <a:ext uri="{FF2B5EF4-FFF2-40B4-BE49-F238E27FC236}">
                <a16:creationId xmlns="" xmlns:a16="http://schemas.microsoft.com/office/drawing/2014/main" id="{9CC22EA0-0DDC-4EE0-9D34-524D1A495320}"/>
              </a:ext>
            </a:extLst>
          </p:cNvPr>
          <p:cNvSpPr/>
          <p:nvPr/>
        </p:nvSpPr>
        <p:spPr>
          <a:xfrm>
            <a:off x="3635896" y="3645024"/>
            <a:ext cx="3599688" cy="2592288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Neke vrste bakterija imaju sposobnost vezanja dušika iz zraka u oblik koji je topiv u vodi te tako postaje biljkama dostupan.</a:t>
            </a:r>
          </a:p>
        </p:txBody>
      </p:sp>
    </p:spTree>
    <p:extLst>
      <p:ext uri="{BB962C8B-B14F-4D97-AF65-F5344CB8AC3E}">
        <p14:creationId xmlns="" xmlns:p14="http://schemas.microsoft.com/office/powerpoint/2010/main" val="416745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CAD01F74-592C-4384-9B01-AA4CD67D60D8}"/>
              </a:ext>
            </a:extLst>
          </p:cNvPr>
          <p:cNvSpPr txBox="1"/>
          <p:nvPr/>
        </p:nvSpPr>
        <p:spPr>
          <a:xfrm>
            <a:off x="539552" y="112474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Za povećavanje plodnosti tla ljudi na poljoprivredne površine stavljaju gnojivo.</a:t>
            </a:r>
          </a:p>
          <a:p>
            <a:r>
              <a:rPr lang="hr-HR" sz="2400" dirty="0"/>
              <a:t>Gnojivo može biti prirodno i umjetno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pic>
        <p:nvPicPr>
          <p:cNvPr id="4" name="Slika 3" descr="Slika na kojoj se prikazuje trava, na otvorenom, brijeg, polje&#10;&#10;Opis je automatski generiran">
            <a:extLst>
              <a:ext uri="{FF2B5EF4-FFF2-40B4-BE49-F238E27FC236}">
                <a16:creationId xmlns="" xmlns:a16="http://schemas.microsoft.com/office/drawing/2014/main" id="{3C7FF06B-BB98-4ED7-9E3B-1B2B713C33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4175935" cy="2784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lačić: strelica prema gore 4">
            <a:extLst>
              <a:ext uri="{FF2B5EF4-FFF2-40B4-BE49-F238E27FC236}">
                <a16:creationId xmlns="" xmlns:a16="http://schemas.microsoft.com/office/drawing/2014/main" id="{AC345E19-19CB-4F44-BE88-312C2ABF466C}"/>
              </a:ext>
            </a:extLst>
          </p:cNvPr>
          <p:cNvSpPr/>
          <p:nvPr/>
        </p:nvSpPr>
        <p:spPr>
          <a:xfrm>
            <a:off x="899592" y="4797152"/>
            <a:ext cx="2853272" cy="1800200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Stajski gnoj prirodno je gnojivo čijom razgradnjom nastaje humus i mineralne tvari.</a:t>
            </a:r>
          </a:p>
        </p:txBody>
      </p:sp>
      <p:pic>
        <p:nvPicPr>
          <p:cNvPr id="7" name="Slika 6" descr="Slika na kojoj se prikazuje tlo, na otvorenom, poljoprivredni stroj, objekt na otvorenom&#10;&#10;Opis je automatski generiran">
            <a:extLst>
              <a:ext uri="{FF2B5EF4-FFF2-40B4-BE49-F238E27FC236}">
                <a16:creationId xmlns="" xmlns:a16="http://schemas.microsoft.com/office/drawing/2014/main" id="{1088C0D6-DDFD-4324-ACB7-DA8CE94E9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44613"/>
            <a:ext cx="4223951" cy="2707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lačić: strelica prema gore 7">
            <a:extLst>
              <a:ext uri="{FF2B5EF4-FFF2-40B4-BE49-F238E27FC236}">
                <a16:creationId xmlns="" xmlns:a16="http://schemas.microsoft.com/office/drawing/2014/main" id="{0810AE15-57B9-46FB-95F9-AD139FBE1DBD}"/>
              </a:ext>
            </a:extLst>
          </p:cNvPr>
          <p:cNvSpPr/>
          <p:nvPr/>
        </p:nvSpPr>
        <p:spPr>
          <a:xfrm>
            <a:off x="5364088" y="4797152"/>
            <a:ext cx="2853272" cy="1800200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Umjetna gnojiva štetno djeluju na razlagače u tlu. Njihova dugotrajna primjena </a:t>
            </a:r>
          </a:p>
          <a:p>
            <a:pPr algn="ctr"/>
            <a:r>
              <a:rPr lang="hr-HR" dirty="0"/>
              <a:t>osiromašuje tlo.</a:t>
            </a:r>
          </a:p>
        </p:txBody>
      </p:sp>
    </p:spTree>
    <p:extLst>
      <p:ext uri="{BB962C8B-B14F-4D97-AF65-F5344CB8AC3E}">
        <p14:creationId xmlns="" xmlns:p14="http://schemas.microsoft.com/office/powerpoint/2010/main" val="510113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366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ISTRAŽUJEMO VAŽNOST TLA </vt:lpstr>
      <vt:lpstr>   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ISTRAŽUJEMO VAŽNOST TLA </dc:title>
  <dc:creator>Doroteja Domjanović-Horvat</dc:creator>
  <cp:lastModifiedBy>sk-mpovalec</cp:lastModifiedBy>
  <cp:revision>26</cp:revision>
  <dcterms:created xsi:type="dcterms:W3CDTF">2021-01-04T10:02:52Z</dcterms:created>
  <dcterms:modified xsi:type="dcterms:W3CDTF">2021-08-11T10:22:15Z</dcterms:modified>
</cp:coreProperties>
</file>